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8" r:id="rId1"/>
    <p:sldMasterId id="2147483709" r:id="rId2"/>
    <p:sldMasterId id="2147483710" r:id="rId3"/>
    <p:sldMasterId id="2147483711" r:id="rId4"/>
    <p:sldMasterId id="2147483712" r:id="rId5"/>
  </p:sldMasterIdLst>
  <p:notesMasterIdLst>
    <p:notesMasterId r:id="rId30"/>
  </p:notesMasterIdLst>
  <p:sldIdLst>
    <p:sldId id="256" r:id="rId6"/>
    <p:sldId id="257" r:id="rId7"/>
    <p:sldId id="258" r:id="rId8"/>
    <p:sldId id="276" r:id="rId9"/>
    <p:sldId id="277" r:id="rId10"/>
    <p:sldId id="278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Moteris</c:v>
                </c:pt>
              </c:strCache>
            </c:strRef>
          </c:tx>
          <c:spPr>
            <a:pattFill prst="dkVert">
              <a:fgClr>
                <a:srgbClr val="FF0000"/>
              </a:fgClr>
              <a:bgClr>
                <a:schemeClr val="tx1"/>
              </a:bgClr>
            </a:pattFill>
          </c:spPr>
          <c:invertIfNegative val="0"/>
          <c:cat>
            <c:numRef>
              <c:f>Lapas1!$A$2:$A$5</c:f>
              <c:numCache>
                <c:formatCode>General</c:formatCode>
                <c:ptCount val="4"/>
              </c:numCache>
            </c:numRef>
          </c:cat>
          <c:val>
            <c:numRef>
              <c:f>Lapas1!$B$2:$B$5</c:f>
              <c:numCache>
                <c:formatCode>General</c:formatCode>
                <c:ptCount val="4"/>
                <c:pt idx="0">
                  <c:v>119</c:v>
                </c:pt>
              </c:numCache>
            </c:numRef>
          </c:val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Vyras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chemeClr val="tx1"/>
              </a:bgClr>
            </a:pattFill>
          </c:spPr>
          <c:invertIfNegative val="0"/>
          <c:cat>
            <c:numRef>
              <c:f>Lapas1!$A$2:$A$5</c:f>
              <c:numCache>
                <c:formatCode>General</c:formatCode>
                <c:ptCount val="4"/>
              </c:numCache>
            </c:numRef>
          </c:cat>
          <c:val>
            <c:numRef>
              <c:f>Lapas1!$C$2:$C$5</c:f>
              <c:numCache>
                <c:formatCode>General</c:formatCode>
                <c:ptCount val="4"/>
                <c:pt idx="0">
                  <c:v>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8814720"/>
        <c:axId val="29123712"/>
      </c:barChart>
      <c:catAx>
        <c:axId val="2881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123712"/>
        <c:crosses val="autoZero"/>
        <c:auto val="1"/>
        <c:lblAlgn val="ctr"/>
        <c:lblOffset val="100"/>
        <c:noMultiLvlLbl val="0"/>
      </c:catAx>
      <c:valAx>
        <c:axId val="29123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88147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513943569553804E-2"/>
          <c:y val="4.0796998031496064E-2"/>
          <c:w val="0.88956938976377953"/>
          <c:h val="0.798977362204724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Taip</c:v>
                </c:pt>
              </c:strCache>
            </c:strRef>
          </c:tx>
          <c:spPr>
            <a:pattFill prst="dkVert">
              <a:fgClr>
                <a:srgbClr val="C00000"/>
              </a:fgClr>
              <a:bgClr>
                <a:schemeClr val="tx1"/>
              </a:bgClr>
            </a:pattFill>
          </c:spPr>
          <c:invertIfNegative val="0"/>
          <c:cat>
            <c:numRef>
              <c:f>Lapas1!$A$2:$A$5</c:f>
              <c:numCache>
                <c:formatCode>General</c:formatCode>
                <c:ptCount val="4"/>
              </c:numCache>
            </c:numRef>
          </c:cat>
          <c:val>
            <c:numRef>
              <c:f>Lapas1!$B$2:$B$5</c:f>
              <c:numCache>
                <c:formatCode>General</c:formatCode>
                <c:ptCount val="4"/>
                <c:pt idx="0">
                  <c:v>81</c:v>
                </c:pt>
              </c:numCache>
            </c:numRef>
          </c:val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Ne</c:v>
                </c:pt>
              </c:strCache>
            </c:strRef>
          </c:tx>
          <c:spPr>
            <a:pattFill prst="wdDnDiag">
              <a:fgClr>
                <a:srgbClr val="C00000"/>
              </a:fgClr>
              <a:bgClr>
                <a:schemeClr val="tx1"/>
              </a:bgClr>
            </a:pattFill>
          </c:spPr>
          <c:invertIfNegative val="0"/>
          <c:cat>
            <c:numRef>
              <c:f>Lapas1!$A$2:$A$5</c:f>
              <c:numCache>
                <c:formatCode>General</c:formatCode>
                <c:ptCount val="4"/>
              </c:numCache>
            </c:numRef>
          </c:cat>
          <c:val>
            <c:numRef>
              <c:f>Lapas1!$C$2:$C$5</c:f>
              <c:numCache>
                <c:formatCode>General</c:formatCode>
                <c:ptCount val="4"/>
                <c:pt idx="0">
                  <c:v>85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404160"/>
        <c:axId val="29418240"/>
      </c:barChart>
      <c:catAx>
        <c:axId val="29404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418240"/>
        <c:crosses val="autoZero"/>
        <c:auto val="1"/>
        <c:lblAlgn val="ctr"/>
        <c:lblOffset val="100"/>
        <c:noMultiLvlLbl val="0"/>
      </c:catAx>
      <c:valAx>
        <c:axId val="29418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4041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36811023622048"/>
          <c:y val="4.7046998031496062E-2"/>
          <c:w val="0.86871522309711291"/>
          <c:h val="0.798977362204724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Taip</c:v>
                </c:pt>
              </c:strCache>
            </c:strRef>
          </c:tx>
          <c:spPr>
            <a:pattFill prst="dkVert">
              <a:fgClr>
                <a:srgbClr val="C00000"/>
              </a:fgClr>
              <a:bgClr>
                <a:schemeClr val="tx1"/>
              </a:bgClr>
            </a:pattFill>
          </c:spPr>
          <c:invertIfNegative val="0"/>
          <c:cat>
            <c:numRef>
              <c:f>Lapas1!$A$2:$A$5</c:f>
              <c:numCache>
                <c:formatCode>General</c:formatCode>
                <c:ptCount val="4"/>
              </c:numCache>
            </c:numRef>
          </c:cat>
          <c:val>
            <c:numRef>
              <c:f>Lapas1!$B$2:$B$5</c:f>
              <c:numCache>
                <c:formatCode>General</c:formatCode>
                <c:ptCount val="4"/>
                <c:pt idx="0">
                  <c:v>30</c:v>
                </c:pt>
              </c:numCache>
            </c:numRef>
          </c:val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Ne</c:v>
                </c:pt>
              </c:strCache>
            </c:strRef>
          </c:tx>
          <c:spPr>
            <a:pattFill prst="wdDnDiag">
              <a:fgClr>
                <a:srgbClr val="C00000"/>
              </a:fgClr>
              <a:bgClr>
                <a:schemeClr val="tx1"/>
              </a:bgClr>
            </a:pattFill>
          </c:spPr>
          <c:invertIfNegative val="0"/>
          <c:cat>
            <c:numRef>
              <c:f>Lapas1!$A$2:$A$5</c:f>
              <c:numCache>
                <c:formatCode>General</c:formatCode>
                <c:ptCount val="4"/>
              </c:numCache>
            </c:numRef>
          </c:cat>
          <c:val>
            <c:numRef>
              <c:f>Lapas1!$C$2:$C$5</c:f>
              <c:numCache>
                <c:formatCode>General</c:formatCode>
                <c:ptCount val="4"/>
                <c:pt idx="0">
                  <c:v>134</c:v>
                </c:pt>
              </c:numCache>
            </c:numRef>
          </c:val>
        </c:ser>
        <c:ser>
          <c:idx val="2"/>
          <c:order val="2"/>
          <c:tx>
            <c:strRef>
              <c:f>Lapas1!$D$1</c:f>
              <c:strCache>
                <c:ptCount val="1"/>
              </c:strCache>
            </c:strRef>
          </c:tx>
          <c:invertIfNegative val="0"/>
          <c:cat>
            <c:numRef>
              <c:f>Lapas1!$A$2:$A$5</c:f>
              <c:numCache>
                <c:formatCode>General</c:formatCode>
                <c:ptCount val="4"/>
              </c:numCache>
            </c:numRef>
          </c:cat>
          <c:val>
            <c:numRef>
              <c:f>Lapas1!$D$2:$D$5</c:f>
              <c:numCache>
                <c:formatCode>General</c:formatCode>
                <c:ptCount val="4"/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120832"/>
        <c:axId val="29770112"/>
      </c:barChart>
      <c:catAx>
        <c:axId val="58120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770112"/>
        <c:crosses val="autoZero"/>
        <c:auto val="1"/>
        <c:lblAlgn val="ctr"/>
        <c:lblOffset val="100"/>
        <c:noMultiLvlLbl val="0"/>
      </c:catAx>
      <c:valAx>
        <c:axId val="2977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1208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Taip</c:v>
                </c:pt>
              </c:strCache>
            </c:strRef>
          </c:tx>
          <c:spPr>
            <a:pattFill prst="dkVert">
              <a:fgClr>
                <a:srgbClr val="FF0000"/>
              </a:fgClr>
              <a:bgClr>
                <a:schemeClr val="tx1">
                  <a:lumMod val="95000"/>
                  <a:lumOff val="5000"/>
                </a:schemeClr>
              </a:bgClr>
            </a:pattFill>
          </c:spPr>
          <c:invertIfNegative val="0"/>
          <c:cat>
            <c:numRef>
              <c:f>Lapas1!$A$2:$A$5</c:f>
              <c:numCache>
                <c:formatCode>General</c:formatCode>
                <c:ptCount val="4"/>
              </c:numCache>
            </c:numRef>
          </c:cat>
          <c:val>
            <c:numRef>
              <c:f>Lapas1!$B$2:$B$5</c:f>
              <c:numCache>
                <c:formatCode>General</c:formatCode>
                <c:ptCount val="4"/>
                <c:pt idx="0">
                  <c:v>43</c:v>
                </c:pt>
              </c:numCache>
            </c:numRef>
          </c:val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Ne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chemeClr val="tx1"/>
              </a:bgClr>
            </a:pattFill>
          </c:spPr>
          <c:invertIfNegative val="0"/>
          <c:cat>
            <c:numRef>
              <c:f>Lapas1!$A$2:$A$5</c:f>
              <c:numCache>
                <c:formatCode>General</c:formatCode>
                <c:ptCount val="4"/>
              </c:numCache>
            </c:numRef>
          </c:cat>
          <c:val>
            <c:numRef>
              <c:f>Lapas1!$C$2:$C$5</c:f>
              <c:numCache>
                <c:formatCode>General</c:formatCode>
                <c:ptCount val="4"/>
                <c:pt idx="0">
                  <c:v>119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866240"/>
        <c:axId val="29880320"/>
      </c:barChart>
      <c:catAx>
        <c:axId val="2986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880320"/>
        <c:crosses val="autoZero"/>
        <c:auto val="1"/>
        <c:lblAlgn val="ctr"/>
        <c:lblOffset val="100"/>
        <c:noMultiLvlLbl val="0"/>
      </c:catAx>
      <c:valAx>
        <c:axId val="29880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8662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6972112860892387"/>
          <c:y val="0.88778469488188971"/>
          <c:w val="0.23555774278215222"/>
          <c:h val="8.096530511811023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4" cy="4009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058469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itle, 6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2"/>
          </p:nvPr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Shape 15"/>
          <p:cNvSpPr/>
          <p:nvPr/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, 2 Content over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674239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3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3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3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674239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3"/>
          </p:nvPr>
        </p:nvSpPr>
        <p:spPr>
          <a:xfrm>
            <a:off x="4674239" y="368208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674239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4674239" y="368208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4674239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457200" y="274680"/>
            <a:ext cx="8229600" cy="5299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3"/>
          </p:nvPr>
        </p:nvSpPr>
        <p:spPr>
          <a:xfrm>
            <a:off x="4674239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 Content and 2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4674239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3"/>
          </p:nvPr>
        </p:nvSpPr>
        <p:spPr>
          <a:xfrm>
            <a:off x="4674239" y="368208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, 2 Content over Conte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>
            <a:off x="4674239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3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3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3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6 Cont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2"/>
          </p:nvPr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4674239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subTitle" idx="1"/>
          </p:nvPr>
        </p:nvSpPr>
        <p:spPr>
          <a:xfrm>
            <a:off x="457200" y="274680"/>
            <a:ext cx="8229600" cy="5299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3"/>
          </p:nvPr>
        </p:nvSpPr>
        <p:spPr>
          <a:xfrm>
            <a:off x="4674239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 Content and 2 Conte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4674239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3"/>
          </p:nvPr>
        </p:nvSpPr>
        <p:spPr>
          <a:xfrm>
            <a:off x="4674239" y="368208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, 2 Content over Conten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2"/>
          </p:nvPr>
        </p:nvSpPr>
        <p:spPr>
          <a:xfrm>
            <a:off x="4674239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3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3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3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2"/>
          </p:nvPr>
        </p:nvSpPr>
        <p:spPr>
          <a:xfrm>
            <a:off x="4674239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3"/>
          </p:nvPr>
        </p:nvSpPr>
        <p:spPr>
          <a:xfrm>
            <a:off x="4674239" y="368208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6 Conten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2"/>
          </p:nvPr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2"/>
          </p:nvPr>
        </p:nvSpPr>
        <p:spPr>
          <a:xfrm>
            <a:off x="4674239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subTitle" idx="1"/>
          </p:nvPr>
        </p:nvSpPr>
        <p:spPr>
          <a:xfrm>
            <a:off x="457200" y="274680"/>
            <a:ext cx="8229600" cy="5299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3"/>
          </p:nvPr>
        </p:nvSpPr>
        <p:spPr>
          <a:xfrm>
            <a:off x="4674239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 Content and 2 Conten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2"/>
          </p:nvPr>
        </p:nvSpPr>
        <p:spPr>
          <a:xfrm>
            <a:off x="4674239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3"/>
          </p:nvPr>
        </p:nvSpPr>
        <p:spPr>
          <a:xfrm>
            <a:off x="4674239" y="368208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, 2 Content over Conten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2"/>
          </p:nvPr>
        </p:nvSpPr>
        <p:spPr>
          <a:xfrm>
            <a:off x="4674239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3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3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3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2"/>
          </p:nvPr>
        </p:nvSpPr>
        <p:spPr>
          <a:xfrm>
            <a:off x="4674239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body" idx="3"/>
          </p:nvPr>
        </p:nvSpPr>
        <p:spPr>
          <a:xfrm>
            <a:off x="4674239" y="368208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6 Conten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2"/>
          </p:nvPr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674239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body" idx="2"/>
          </p:nvPr>
        </p:nvSpPr>
        <p:spPr>
          <a:xfrm>
            <a:off x="4674239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subTitle" idx="1"/>
          </p:nvPr>
        </p:nvSpPr>
        <p:spPr>
          <a:xfrm>
            <a:off x="457200" y="274680"/>
            <a:ext cx="8229600" cy="5299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body" idx="3"/>
          </p:nvPr>
        </p:nvSpPr>
        <p:spPr>
          <a:xfrm>
            <a:off x="4674239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 Content and 2 Conten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body" idx="2"/>
          </p:nvPr>
        </p:nvSpPr>
        <p:spPr>
          <a:xfrm>
            <a:off x="4674239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3"/>
          </p:nvPr>
        </p:nvSpPr>
        <p:spPr>
          <a:xfrm>
            <a:off x="4674239" y="368208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, 2 Content over Conten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body" idx="2"/>
          </p:nvPr>
        </p:nvSpPr>
        <p:spPr>
          <a:xfrm>
            <a:off x="4674239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3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3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3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body" idx="2"/>
          </p:nvPr>
        </p:nvSpPr>
        <p:spPr>
          <a:xfrm>
            <a:off x="4674239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body" idx="3"/>
          </p:nvPr>
        </p:nvSpPr>
        <p:spPr>
          <a:xfrm>
            <a:off x="4674239" y="368208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6 Conten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body" idx="2"/>
          </p:nvPr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457200" y="274680"/>
            <a:ext cx="8229600" cy="5299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4674239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 Content and 2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74239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3"/>
          </p:nvPr>
        </p:nvSpPr>
        <p:spPr>
          <a:xfrm>
            <a:off x="4674239" y="368208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85800" y="2130480"/>
            <a:ext cx="7772400" cy="14698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519"/>
            <a:ext cx="2133719" cy="365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080" y="6356519"/>
            <a:ext cx="2895480" cy="365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080" y="6356519"/>
            <a:ext cx="2133719" cy="3650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lt-LT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lt-LT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title" idx="2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356519"/>
            <a:ext cx="2133719" cy="365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080" y="6356519"/>
            <a:ext cx="2895480" cy="365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080" y="6356519"/>
            <a:ext cx="2133719" cy="3650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lt-LT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lt-LT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457200" y="6356519"/>
            <a:ext cx="2133719" cy="365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3124080" y="6356519"/>
            <a:ext cx="2895480" cy="365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6553080" y="6356519"/>
            <a:ext cx="2133719" cy="3650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lt-LT" sz="1200" b="0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lt-LT" sz="1200" b="0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722160" y="4406760"/>
            <a:ext cx="7772400" cy="1362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722160" y="2906640"/>
            <a:ext cx="7772400" cy="1500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dt" idx="10"/>
          </p:nvPr>
        </p:nvSpPr>
        <p:spPr>
          <a:xfrm>
            <a:off x="457200" y="6356519"/>
            <a:ext cx="2133719" cy="365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ftr" idx="11"/>
          </p:nvPr>
        </p:nvSpPr>
        <p:spPr>
          <a:xfrm>
            <a:off x="3124080" y="6356519"/>
            <a:ext cx="2895480" cy="365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6553080" y="6356519"/>
            <a:ext cx="2133719" cy="3650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lt-LT" sz="1200" b="0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lt-LT" sz="1200" b="0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title" idx="2"/>
          </p:nvPr>
        </p:nvSpPr>
        <p:spPr>
          <a:xfrm>
            <a:off x="457200" y="1600200"/>
            <a:ext cx="4038480" cy="4525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title" idx="3"/>
          </p:nvPr>
        </p:nvSpPr>
        <p:spPr>
          <a:xfrm>
            <a:off x="4648319" y="1600200"/>
            <a:ext cx="4038480" cy="4525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dt" idx="10"/>
          </p:nvPr>
        </p:nvSpPr>
        <p:spPr>
          <a:xfrm>
            <a:off x="457200" y="6356519"/>
            <a:ext cx="2133719" cy="365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ftr" idx="11"/>
          </p:nvPr>
        </p:nvSpPr>
        <p:spPr>
          <a:xfrm>
            <a:off x="3124080" y="6356519"/>
            <a:ext cx="2895480" cy="365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l" rtl="0">
              <a:spcBef>
                <a:spcPts val="0"/>
              </a:spcBef>
              <a:buNone/>
              <a:defRPr sz="1800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6553080" y="6356519"/>
            <a:ext cx="2133719" cy="3650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lt-LT" sz="1200" b="0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lt-LT" sz="1200" b="0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t.wikipedia.org/wiki/Meil%C4%97" TargetMode="External"/><Relationship Id="rId2" Type="http://schemas.openxmlformats.org/officeDocument/2006/relationships/hyperlink" Target="http://www.church.lt/robertas/t800.htm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docs.google.com/forms/d/1qHKnDBCtr770CaA5Fncsnq0a2V6iPcZyY-d2sonDtH0/edit#responses" TargetMode="External"/><Relationship Id="rId5" Type="http://schemas.openxmlformats.org/officeDocument/2006/relationships/hyperlink" Target="http://weheartit.com/search/entries?query=relationship&amp;sort=most_popular" TargetMode="External"/><Relationship Id="rId4" Type="http://schemas.openxmlformats.org/officeDocument/2006/relationships/hyperlink" Target="https://www.google.lt/search?q=meile&amp;tbm=isch&amp;tbo=u&amp;source=univ&amp;sa=X&amp;ved=0ahUKEwit1szJ1a3TAhXOK1AKHb8BBZIQsAQIKA&amp;biw=1600&amp;bih=794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/>
        </p:nvSpPr>
        <p:spPr>
          <a:xfrm>
            <a:off x="683639" y="764639"/>
            <a:ext cx="7772400" cy="36723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lt-LT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Radviliškio jaunimo mokykla</a:t>
            </a:r>
            <a:r>
              <a:rPr lang="lt-LT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lt-LT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t-LT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2017 04 20</a:t>
            </a:r>
            <a:br>
              <a:rPr lang="lt-LT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t-LT"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lt-LT"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lt-LT" sz="4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Ką gali jaunimas padaryti dėl meilės?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3636000" y="4221000"/>
            <a:ext cx="5256719" cy="2334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lt-LT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Darba parengė: </a:t>
            </a:r>
            <a:r>
              <a:rPr lang="lt-LT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Viktorija Venckutė </a:t>
            </a:r>
            <a:r>
              <a:rPr lang="lt-LT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9a kl. ir </a:t>
            </a:r>
            <a:r>
              <a:rPr lang="lt-LT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Ieva Venckutė </a:t>
            </a:r>
            <a:r>
              <a:rPr lang="lt-LT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8b kl.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lt-LT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Darbo vadovė: </a:t>
            </a:r>
            <a:r>
              <a:rPr lang="lt-LT"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Silva Morkūnienė</a:t>
            </a:r>
            <a:r>
              <a:rPr lang="lt-LT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biologijos mokytoja metodininkė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None/>
            </a:pPr>
            <a:endParaRPr sz="32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lt-LT" sz="4400" b="1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Apklausa</a:t>
            </a:r>
            <a:endParaRPr sz="4400" b="1" strike="noStrike" dirty="0">
              <a:solidFill>
                <a:srgbClr val="00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334" name="Shape 334"/>
          <p:cNvSpPr txBox="1"/>
          <p:nvPr/>
        </p:nvSpPr>
        <p:spPr>
          <a:xfrm>
            <a:off x="457200" y="1552064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lt-LT" sz="3200" dirty="0" smtClean="0">
                <a:latin typeface="Cambria"/>
                <a:ea typeface="Cambria"/>
                <a:cs typeface="Cambria"/>
                <a:sym typeface="Cambria"/>
              </a:rPr>
              <a:t>Apklausoje </a:t>
            </a:r>
            <a:r>
              <a:rPr lang="lt-LT" sz="3200" dirty="0">
                <a:latin typeface="Cambria"/>
                <a:ea typeface="Cambria"/>
                <a:cs typeface="Cambria"/>
                <a:sym typeface="Cambria"/>
              </a:rPr>
              <a:t>dalyvavo 162 </a:t>
            </a:r>
            <a:r>
              <a:rPr lang="lt-LT" sz="3200" dirty="0" smtClean="0">
                <a:latin typeface="Cambria"/>
                <a:ea typeface="Cambria"/>
                <a:cs typeface="Cambria"/>
                <a:sym typeface="Cambria"/>
              </a:rPr>
              <a:t>žmonės.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lt-LT" sz="3200" dirty="0" smtClean="0">
              <a:latin typeface="Cambria"/>
              <a:ea typeface="Cambria"/>
              <a:cs typeface="Cambria"/>
              <a:sym typeface="Cambri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3200" dirty="0" smtClean="0">
                <a:latin typeface="Cambria"/>
                <a:ea typeface="Cambria"/>
                <a:cs typeface="Cambria"/>
                <a:sym typeface="Cambria"/>
              </a:rPr>
              <a:t>Didžiąją </a:t>
            </a:r>
            <a:r>
              <a:rPr lang="lt-LT" sz="3200" dirty="0">
                <a:latin typeface="Cambria"/>
                <a:ea typeface="Cambria"/>
                <a:cs typeface="Cambria"/>
                <a:sym typeface="Cambria"/>
              </a:rPr>
              <a:t>dalį sudarė moteriškos lyties </a:t>
            </a:r>
            <a:r>
              <a:rPr lang="lt-LT" sz="3200" dirty="0" smtClean="0">
                <a:latin typeface="Cambria"/>
                <a:ea typeface="Cambria"/>
                <a:cs typeface="Cambria"/>
                <a:sym typeface="Cambria"/>
              </a:rPr>
              <a:t>atstovės.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lt-LT" sz="3200" dirty="0" smtClean="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lt-LT" sz="3200" dirty="0">
                <a:latin typeface="Cambria"/>
                <a:ea typeface="Cambria"/>
                <a:cs typeface="Cambria"/>
                <a:sym typeface="Cambria"/>
              </a:rPr>
              <a:t>Apklausoje buvo pateikti 7 klausimai 5 iš jų buvo esminiai. </a:t>
            </a:r>
            <a:endParaRPr lang="lt-LT" sz="3200" dirty="0" smtClean="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lt-LT" sz="3200" dirty="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lt-LT" sz="3200" dirty="0">
                <a:latin typeface="Cambria"/>
                <a:ea typeface="Cambria"/>
                <a:cs typeface="Cambria"/>
                <a:sym typeface="Cambria"/>
              </a:rPr>
              <a:t>Įvairiuose klausimuose nuomonės išsiskyrė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lt-LT" sz="3200" dirty="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lt-LT" sz="3200" dirty="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lt-LT" sz="4400" b="1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Lytis</a:t>
            </a:r>
            <a:endParaRPr sz="4400" b="1" strike="noStrike" dirty="0">
              <a:solidFill>
                <a:srgbClr val="00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340" name="Shape 340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9428286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/>
        </p:nvSpPr>
        <p:spPr>
          <a:xfrm>
            <a:off x="469528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lt-LT" sz="4400" b="0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Amžius</a:t>
            </a:r>
            <a:endParaRPr sz="4400" b="0" strike="noStrike" dirty="0">
              <a:solidFill>
                <a:srgbClr val="00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352" name="Shape 35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7" t="28636" r="26493" b="32198"/>
          <a:stretch/>
        </p:blipFill>
        <p:spPr bwMode="auto">
          <a:xfrm>
            <a:off x="899592" y="1417680"/>
            <a:ext cx="7039154" cy="322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lt-LT" sz="4400" b="0" strike="noStrik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Ar pastarųjų metų bėgyje turėjai </a:t>
            </a:r>
            <a:r>
              <a:rPr lang="lt-LT" sz="4400" b="0" strike="noStrike" dirty="0" err="1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suicidinių</a:t>
            </a:r>
            <a:r>
              <a:rPr lang="lt-LT" sz="4400" b="0" strike="noStrik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minčių?</a:t>
            </a:r>
            <a:endParaRPr sz="4400" b="0" strike="noStrik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04033952"/>
              </p:ext>
            </p:extLst>
          </p:nvPr>
        </p:nvGraphicFramePr>
        <p:xfrm>
          <a:off x="1524000" y="191683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4400" b="0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4" name="Shape 364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3" t="21046" r="26733" b="21561"/>
          <a:stretch/>
        </p:blipFill>
        <p:spPr bwMode="auto">
          <a:xfrm>
            <a:off x="1072416" y="0"/>
            <a:ext cx="6308680" cy="3277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4" t="31621" r="26440" b="41684"/>
          <a:stretch/>
        </p:blipFill>
        <p:spPr bwMode="auto">
          <a:xfrm>
            <a:off x="128528" y="3682682"/>
            <a:ext cx="4155440" cy="1368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8" t="33531" r="26801" b="21574"/>
          <a:stretch/>
        </p:blipFill>
        <p:spPr bwMode="auto">
          <a:xfrm>
            <a:off x="4283968" y="3682826"/>
            <a:ext cx="4559758" cy="2449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lt-LT" sz="4400" b="0" strike="noStrik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Ar patyrei patyčias dėl meilės, kokios jos buvo ?  </a:t>
            </a:r>
            <a:endParaRPr sz="4400" b="0" strike="noStrik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0" name="Shape 370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10216556"/>
              </p:ext>
            </p:extLst>
          </p:nvPr>
        </p:nvGraphicFramePr>
        <p:xfrm>
          <a:off x="1524000" y="220486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4400" b="0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6" name="Shape 376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4" t="60371" r="54037" b="31825"/>
          <a:stretch/>
        </p:blipFill>
        <p:spPr bwMode="auto">
          <a:xfrm>
            <a:off x="135609" y="52413"/>
            <a:ext cx="1944216" cy="72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0" t="62205" r="29065" b="32558"/>
          <a:stretch/>
        </p:blipFill>
        <p:spPr bwMode="auto">
          <a:xfrm>
            <a:off x="170726" y="1020270"/>
            <a:ext cx="8856984" cy="61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1" t="62127" r="52772" b="32517"/>
          <a:stretch/>
        </p:blipFill>
        <p:spPr bwMode="auto">
          <a:xfrm>
            <a:off x="6726553" y="223360"/>
            <a:ext cx="2237936" cy="59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9" t="62195" r="44553" b="32565"/>
          <a:stretch/>
        </p:blipFill>
        <p:spPr bwMode="auto">
          <a:xfrm>
            <a:off x="323528" y="1772816"/>
            <a:ext cx="7920880" cy="87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5" t="61788" r="44877" b="32402"/>
          <a:stretch/>
        </p:blipFill>
        <p:spPr bwMode="auto">
          <a:xfrm>
            <a:off x="407914" y="2852936"/>
            <a:ext cx="1845386" cy="66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7" t="61237" r="30206" b="32616"/>
          <a:stretch/>
        </p:blipFill>
        <p:spPr bwMode="auto">
          <a:xfrm>
            <a:off x="237638" y="4166993"/>
            <a:ext cx="8269822" cy="69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7" t="62081" r="35851" b="32596"/>
          <a:stretch/>
        </p:blipFill>
        <p:spPr bwMode="auto">
          <a:xfrm>
            <a:off x="1588903" y="5838088"/>
            <a:ext cx="44825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2" t="62759" r="32180" b="33055"/>
          <a:stretch/>
        </p:blipFill>
        <p:spPr bwMode="auto">
          <a:xfrm>
            <a:off x="611560" y="5135444"/>
            <a:ext cx="5820728" cy="52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0" t="61666" r="38822" b="32623"/>
          <a:stretch/>
        </p:blipFill>
        <p:spPr bwMode="auto">
          <a:xfrm>
            <a:off x="5059680" y="274153"/>
            <a:ext cx="1460345" cy="3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4" t="62001" r="36802" b="32584"/>
          <a:stretch/>
        </p:blipFill>
        <p:spPr bwMode="auto">
          <a:xfrm>
            <a:off x="2253300" y="223360"/>
            <a:ext cx="2686680" cy="61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3" t="62115" r="34976" b="32674"/>
          <a:stretch/>
        </p:blipFill>
        <p:spPr bwMode="auto">
          <a:xfrm>
            <a:off x="6126253" y="3515856"/>
            <a:ext cx="2840651" cy="60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5" t="60653" r="29333" b="32144"/>
          <a:stretch/>
        </p:blipFill>
        <p:spPr bwMode="auto">
          <a:xfrm>
            <a:off x="2425424" y="2898656"/>
            <a:ext cx="3894250" cy="5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7" t="61296" r="29460" b="33634"/>
          <a:stretch/>
        </p:blipFill>
        <p:spPr bwMode="auto">
          <a:xfrm>
            <a:off x="970451" y="3528040"/>
            <a:ext cx="3097494" cy="45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lt-LT" sz="4400" b="0" strike="noStrik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Ar ža</a:t>
            </a:r>
            <a:r>
              <a:rPr lang="lt-LT" sz="4400" dirty="0" smtClean="0">
                <a:latin typeface="Cambria"/>
                <a:ea typeface="Cambria"/>
                <a:cs typeface="Cambria"/>
                <a:sym typeface="Cambria"/>
              </a:rPr>
              <a:t>lojai save dėl ,,Nelaimingos meilės‘‘ ?</a:t>
            </a:r>
            <a:endParaRPr sz="4400" b="0" strike="noStrik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2" name="Shape 382"/>
          <p:cNvSpPr txBox="1"/>
          <p:nvPr/>
        </p:nvSpPr>
        <p:spPr>
          <a:xfrm>
            <a:off x="472688" y="159984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24282410"/>
              </p:ext>
            </p:extLst>
          </p:nvPr>
        </p:nvGraphicFramePr>
        <p:xfrm>
          <a:off x="1524000" y="18308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4400" b="0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8" name="Shape 388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7" t="53926" r="54291" b="41575"/>
          <a:stretch/>
        </p:blipFill>
        <p:spPr bwMode="auto">
          <a:xfrm>
            <a:off x="93688" y="249640"/>
            <a:ext cx="3444043" cy="94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1" t="54058" r="48036" b="41522"/>
          <a:stretch/>
        </p:blipFill>
        <p:spPr bwMode="auto">
          <a:xfrm>
            <a:off x="19928" y="1417680"/>
            <a:ext cx="8742855" cy="106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6" t="54150" r="46454" b="42126"/>
          <a:stretch/>
        </p:blipFill>
        <p:spPr bwMode="auto">
          <a:xfrm>
            <a:off x="93688" y="3458936"/>
            <a:ext cx="4082268" cy="92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6" t="53786" r="36076" b="41725"/>
          <a:stretch/>
        </p:blipFill>
        <p:spPr bwMode="auto">
          <a:xfrm>
            <a:off x="166144" y="4534720"/>
            <a:ext cx="707015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0" t="53861" r="39313" b="42352"/>
          <a:stretch/>
        </p:blipFill>
        <p:spPr bwMode="auto">
          <a:xfrm>
            <a:off x="90744" y="2479896"/>
            <a:ext cx="6480720" cy="79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7" t="53179" r="33630" b="42077"/>
          <a:stretch/>
        </p:blipFill>
        <p:spPr bwMode="auto">
          <a:xfrm>
            <a:off x="5979217" y="3296284"/>
            <a:ext cx="2707583" cy="100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14" t="53800" r="29812" b="42211"/>
          <a:stretch/>
        </p:blipFill>
        <p:spPr bwMode="auto">
          <a:xfrm>
            <a:off x="739505" y="5229200"/>
            <a:ext cx="6336704" cy="117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9" t="53440" r="29783" b="42203"/>
          <a:stretch/>
        </p:blipFill>
        <p:spPr bwMode="auto">
          <a:xfrm>
            <a:off x="3603273" y="274680"/>
            <a:ext cx="2968191" cy="86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83" t="53579" r="29067" b="41002"/>
          <a:stretch/>
        </p:blipFill>
        <p:spPr bwMode="auto">
          <a:xfrm>
            <a:off x="6594656" y="2630692"/>
            <a:ext cx="1867064" cy="66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4" t="51875" r="26582" b="12275"/>
          <a:stretch/>
        </p:blipFill>
        <p:spPr bwMode="auto">
          <a:xfrm>
            <a:off x="0" y="1412776"/>
            <a:ext cx="8902387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77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lt-LT" sz="4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Tikslas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lt-LT" sz="3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Padėti jaunuoliams išspręsti problemas esat krizinėje situacijoje, pavyzdžiui: patiriant patyčias dėl meilės.  </a:t>
            </a:r>
            <a:endParaRPr lang="lt-LT" sz="3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lt-LT" sz="3200" dirty="0" smtClean="0">
                <a:latin typeface="Times New Roman"/>
                <a:ea typeface="Times New Roman"/>
                <a:cs typeface="Times New Roman"/>
                <a:sym typeface="Times New Roman"/>
              </a:rPr>
              <a:t>Pateikti informacija vykdytos apklausos. </a:t>
            </a:r>
            <a:endParaRPr lang="lt-LT" sz="3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2373480" y="3244319"/>
            <a:ext cx="184680" cy="3693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Išvada</a:t>
            </a:r>
            <a:endParaRPr lang="lt-LT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Įvertinus 162 respondentų apklausos atsakymus, 81 respondentas patyrė patyčias dėl meilės ir turėjo </a:t>
            </a:r>
            <a:r>
              <a:rPr lang="lt-L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suicidinių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minčių. 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84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Pagalbos skambučiai</a:t>
            </a:r>
            <a:endParaRPr lang="lt-LT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Jaunimo </a:t>
            </a:r>
            <a:r>
              <a:rPr lang="fi-FI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linija</a:t>
            </a:r>
            <a:r>
              <a:rPr lang="fi-F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fi-F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 </a:t>
            </a:r>
            <a:r>
              <a:rPr lang="fi-FI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28888</a:t>
            </a:r>
            <a:endParaRPr lang="lt-LT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Vaikų </a:t>
            </a:r>
            <a:r>
              <a:rPr lang="fi-FI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linija</a:t>
            </a:r>
            <a:r>
              <a:rPr lang="fi-F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fi-F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 </a:t>
            </a:r>
            <a:r>
              <a:rPr lang="fi-FI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11111</a:t>
            </a:r>
            <a:endParaRPr lang="lt-LT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Linija </a:t>
            </a:r>
            <a:r>
              <a:rPr lang="lt-LT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Doverija</a:t>
            </a: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(parama </a:t>
            </a: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teikiama rusų </a:t>
            </a: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kalba)8 </a:t>
            </a: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 </a:t>
            </a: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77277</a:t>
            </a:r>
          </a:p>
          <a:p>
            <a:endParaRPr lang="lt-LT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Pagalbos moterims </a:t>
            </a: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linija 8 </a:t>
            </a: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 </a:t>
            </a: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66366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Vilties </a:t>
            </a:r>
            <a:r>
              <a:rPr lang="fi-FI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linija</a:t>
            </a:r>
            <a:r>
              <a:rPr lang="fi-F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8 800 60700</a:t>
            </a:r>
            <a:endParaRPr lang="lt-L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1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Šaltiniai</a:t>
            </a:r>
            <a:endParaRPr lang="lt-LT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hlinkClick r:id="rId2"/>
              </a:rPr>
              <a:t>http://</a:t>
            </a:r>
            <a:r>
              <a:rPr lang="lt-LT" dirty="0" smtClean="0">
                <a:hlinkClick r:id="rId2"/>
              </a:rPr>
              <a:t>www.church.lt/robertas/t800.htm</a:t>
            </a:r>
            <a:endParaRPr lang="lt-L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hlinkClick r:id="rId3"/>
              </a:rPr>
              <a:t>https://</a:t>
            </a:r>
            <a:r>
              <a:rPr lang="lt-LT" dirty="0" smtClean="0">
                <a:hlinkClick r:id="rId3"/>
              </a:rPr>
              <a:t>lt.wikipedia.org/wiki/Meil%C4%97</a:t>
            </a:r>
            <a:endParaRPr lang="lt-L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hlinkClick r:id="rId4"/>
              </a:rPr>
              <a:t>https://</a:t>
            </a:r>
            <a:r>
              <a:rPr lang="lt-LT" dirty="0" smtClean="0">
                <a:hlinkClick r:id="rId4"/>
              </a:rPr>
              <a:t>www.google.lt/search?q=meile&amp;tbm=isch&amp;tbo=u&amp;source=univ&amp;sa=X&amp;ved=0ahUKEwit1szJ1a3TAhXOK1AKHb8BBZIQsAQIKA&amp;biw=1600&amp;bih=794</a:t>
            </a:r>
            <a:endParaRPr lang="lt-L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hlinkClick r:id="rId5"/>
              </a:rPr>
              <a:t>http://</a:t>
            </a:r>
            <a:r>
              <a:rPr lang="lt-LT" dirty="0" smtClean="0">
                <a:hlinkClick r:id="rId5"/>
              </a:rPr>
              <a:t>weheartit.com/search/entries?query=relationship&amp;sort=most_popular</a:t>
            </a:r>
            <a:endParaRPr lang="lt-LT" dirty="0" smtClean="0"/>
          </a:p>
          <a:p>
            <a:r>
              <a:rPr lang="lt-LT" dirty="0"/>
              <a:t> </a:t>
            </a:r>
            <a:endParaRPr lang="lt-L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hlinkClick r:id="rId6"/>
              </a:rPr>
              <a:t>https://</a:t>
            </a:r>
            <a:r>
              <a:rPr lang="lt-LT" dirty="0" smtClean="0">
                <a:hlinkClick r:id="rId6"/>
              </a:rPr>
              <a:t>docs.google.com/forms/d/1qHKnDBCtr770CaA5Fncsnq0a2V6iPcZyY-d2sonDtH0/edit#responses</a:t>
            </a:r>
            <a:endParaRPr lang="lt-L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767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Yra žmonių, kuriems trumputė akimirka gali suteikti daugiau džiaugsmo, nei kitiems visas jų gyvenimas. (Kanadiečių kompozitorius ir rašytojas </a:t>
            </a:r>
            <a:r>
              <a:rPr lang="lt-L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David</a:t>
            </a: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Baird</a:t>
            </a: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08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21562"/>
            <a:ext cx="6912768" cy="363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395536" y="5229200"/>
            <a:ext cx="8003232" cy="888376"/>
          </a:xfrm>
        </p:spPr>
        <p:txBody>
          <a:bodyPr/>
          <a:lstStyle/>
          <a:p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Kokios </a:t>
            </a: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mintis kyla Jums žiūrint į šį paveikslą? Kai Jums būna liūdną ir linksmą. </a:t>
            </a:r>
          </a:p>
          <a:p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Ačiū </a:t>
            </a: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už 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dėmesį ! </a:t>
            </a:r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28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lt-LT" sz="44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Meilė kas tai?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lt-LT" sz="3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Meilė – žmogaus būsena, jausmas, emocijos, elgsena, mintys, suvokimas ir požiūris, viena iš esminių tarpusavio santykius ir savęs suvokimą lemiančių ir apibrėžiančių sąvokų</a:t>
            </a:r>
            <a:r>
              <a:rPr lang="lt-LT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286" name="Shape 2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3640" y="3789000"/>
            <a:ext cx="4680359" cy="2463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Meilė religijoje</a:t>
            </a:r>
            <a:endParaRPr lang="lt-LT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1" y="1604520"/>
            <a:ext cx="8075240" cy="333664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Meilės sąvoka skirtingų 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žmonių ir bendruomenių 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yra suvokiama ir interpretuojama labai skirtingai. Daugelyje religijų meilės sąvoka išreiškia tikinčiojo ryšį su dievybe ar religiniu mokytoju. Meilė yra viena iš pagrindinių temų mene.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53136"/>
            <a:ext cx="3168352" cy="1939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45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Meilė kitaip</a:t>
            </a:r>
            <a:endParaRPr lang="lt-LT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Kiekvienas iš mūsų meile jaučiame vis kitaip, 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stengiamės 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ją parodyti įvairiausiais būdais, kad tik kitas žmogus būtų 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sužavėtas. 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84984"/>
            <a:ext cx="4392488" cy="2916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38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Meilė mumyse </a:t>
            </a:r>
            <a:endParaRPr lang="lt-LT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Kiekvienas iš mūsų esame </a:t>
            </a:r>
            <a:r>
              <a:rPr lang="lt-L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turėją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tą 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vienintelę ir nepamirštamą pirmąją meilę, kuri ,,</a:t>
            </a:r>
            <a:r>
              <a:rPr lang="lt-L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isirėžė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’’ 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 mūsų širdį visam 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gyvenimui.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4984"/>
            <a:ext cx="4640173" cy="3279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2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/>
        </p:nvSpPr>
        <p:spPr>
          <a:xfrm>
            <a:off x="457200" y="25726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lt-LT" sz="4400" b="1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Skaudi meilė</a:t>
            </a:r>
            <a:endParaRPr sz="4400" b="1" strike="noStrike" dirty="0">
              <a:solidFill>
                <a:srgbClr val="00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316" name="Shape 316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t-LT" sz="3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lt-LT" sz="32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Mes kiekvienas esam patyręs tokia meilę, dėl kurios buvome ar esame pasiryžę padaryti viską. </a:t>
            </a:r>
            <a:endParaRPr sz="3200" b="0" strike="noStrike" dirty="0">
              <a:solidFill>
                <a:srgbClr val="00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263" y="3178750"/>
            <a:ext cx="2937954" cy="2937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lt-LT" sz="4400" b="1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Skaudi meilė 1.1</a:t>
            </a:r>
            <a:endParaRPr sz="4400" b="1" strike="noStrike" dirty="0">
              <a:solidFill>
                <a:srgbClr val="00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322" name="Shape 32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t-LT" sz="3200" dirty="0" smtClean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Bet kartais ateina viskam savas laikas, ir su žmogumi tenka išsiskirti, ir į galvą plūstą įvairiausios mintis apie SUICIDĄ</a:t>
            </a:r>
            <a:r>
              <a:rPr lang="lt-LT" sz="3200" dirty="0" smtClean="0">
                <a:latin typeface="Cambria"/>
                <a:ea typeface="Cambria"/>
                <a:cs typeface="Cambria"/>
                <a:sym typeface="Cambria"/>
              </a:rPr>
              <a:t>. </a:t>
            </a:r>
            <a:endParaRPr sz="3200" b="0" strike="noStrik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40967"/>
            <a:ext cx="4536504" cy="3066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/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4400" b="0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8" name="Shape 328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3200" b="0" strike="noStrik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350</Words>
  <Application>Microsoft Office PowerPoint</Application>
  <PresentationFormat>Demonstracija ekrane (4:3)</PresentationFormat>
  <Paragraphs>50</Paragraphs>
  <Slides>24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Skaidrių pavadinimai</vt:lpstr>
      </vt:variant>
      <vt:variant>
        <vt:i4>24</vt:i4>
      </vt:variant>
    </vt:vector>
  </HeadingPairs>
  <TitlesOfParts>
    <vt:vector size="29" baseType="lpstr">
      <vt:lpstr>Office Theme</vt:lpstr>
      <vt:lpstr>Office Theme</vt:lpstr>
      <vt:lpstr>Office Theme</vt:lpstr>
      <vt:lpstr>Office Theme</vt:lpstr>
      <vt:lpstr>Office Theme</vt:lpstr>
      <vt:lpstr>PowerPoint pristatymas</vt:lpstr>
      <vt:lpstr>PowerPoint pristatymas</vt:lpstr>
      <vt:lpstr>PowerPoint pristatymas</vt:lpstr>
      <vt:lpstr>Meilė religijoje</vt:lpstr>
      <vt:lpstr>Meilė kitaip</vt:lpstr>
      <vt:lpstr>Meilė mumyse 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Išvada</vt:lpstr>
      <vt:lpstr>Pagalbos skambučiai</vt:lpstr>
      <vt:lpstr>Šaltiniai</vt:lpstr>
      <vt:lpstr>PowerPoint pristatymas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cp:lastModifiedBy>Mokinys</cp:lastModifiedBy>
  <cp:revision>15</cp:revision>
  <dcterms:modified xsi:type="dcterms:W3CDTF">2017-04-18T09:39:44Z</dcterms:modified>
</cp:coreProperties>
</file>